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57" r:id="rId3"/>
    <p:sldId id="307" r:id="rId4"/>
    <p:sldId id="306" r:id="rId5"/>
    <p:sldId id="316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34" r:id="rId15"/>
    <p:sldId id="335" r:id="rId16"/>
    <p:sldId id="317" r:id="rId17"/>
    <p:sldId id="318" r:id="rId18"/>
    <p:sldId id="319" r:id="rId19"/>
    <p:sldId id="320" r:id="rId20"/>
    <p:sldId id="321" r:id="rId21"/>
    <p:sldId id="322" r:id="rId22"/>
    <p:sldId id="336" r:id="rId23"/>
    <p:sldId id="337" r:id="rId24"/>
    <p:sldId id="323" r:id="rId25"/>
    <p:sldId id="324" r:id="rId26"/>
    <p:sldId id="339" r:id="rId27"/>
    <p:sldId id="338" r:id="rId28"/>
    <p:sldId id="305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40" r:id="rId37"/>
    <p:sldId id="34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483"/>
    <a:srgbClr val="FDA06A"/>
    <a:srgbClr val="DD9444"/>
    <a:srgbClr val="84618C"/>
    <a:srgbClr val="38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28" autoAdjust="0"/>
    <p:restoredTop sz="94660"/>
  </p:normalViewPr>
  <p:slideViewPr>
    <p:cSldViewPr snapToGrid="0" snapToObjects="1">
      <p:cViewPr>
        <p:scale>
          <a:sx n="68" d="100"/>
          <a:sy n="68" d="100"/>
        </p:scale>
        <p:origin x="-80" y="-1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4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4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5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77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6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1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8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3B82E-692F-834A-9754-308AA77C736C}" type="datetimeFigureOut">
              <a:rPr lang="en-US" smtClean="0"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4683A-A3EB-4744-9A1E-B2C8E682EF3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505720" y="6641369"/>
            <a:ext cx="2694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The Daring English Teacher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1053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b="1" kern="1200">
          <a:ln w="12700">
            <a:solidFill>
              <a:schemeClr val="bg1"/>
            </a:solidFill>
          </a:ln>
          <a:solidFill>
            <a:schemeClr val="tx1"/>
          </a:solidFill>
          <a:effectLst>
            <a:glow rad="101600">
              <a:schemeClr val="bg1"/>
            </a:glow>
            <a:outerShdw blurRad="50800" dist="38100" dir="2700000" algn="tl" rotWithShape="0">
              <a:srgbClr val="DD9444"/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143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21040948">
            <a:off x="142308" y="1401960"/>
            <a:ext cx="4816950" cy="147002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1" kern="120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9E004B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80000"/>
              </a:lnSpc>
            </a:pPr>
            <a:r>
              <a:rPr lang="en-US" sz="12900" b="0" spc="-150" dirty="0" smtClean="0">
                <a:ln w="19050">
                  <a:solidFill>
                    <a:srgbClr val="FDA06A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Parts of </a:t>
            </a:r>
            <a:r>
              <a:rPr lang="en-US" sz="13000" b="0" spc="-150" dirty="0" smtClean="0">
                <a:ln w="19050">
                  <a:solidFill>
                    <a:srgbClr val="FDA06A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/>
            </a:r>
            <a:br>
              <a:rPr lang="en-US" sz="13000" b="0" spc="-150" dirty="0" smtClean="0">
                <a:ln w="19050">
                  <a:solidFill>
                    <a:srgbClr val="FDA06A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</a:br>
            <a:r>
              <a:rPr lang="en-US" sz="15600" b="0" spc="-150" dirty="0" smtClean="0">
                <a:ln w="19050">
                  <a:solidFill>
                    <a:srgbClr val="FDA06A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Speech</a:t>
            </a:r>
            <a:endParaRPr lang="en-US" sz="13000" b="0" spc="-150" dirty="0">
              <a:ln w="19050">
                <a:solidFill>
                  <a:srgbClr val="FDA06A"/>
                </a:solidFill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chemeClr val="tx1">
                    <a:alpha val="99000"/>
                  </a:schemeClr>
                </a:outerShdw>
              </a:effectLst>
              <a:latin typeface="KG Sorry Not Sorry Chub"/>
              <a:cs typeface="KG Sorry Not Sorry Chub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938"/>
            <a:ext cx="93387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 smtClean="0"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KG Eliza Schuyler Script"/>
                <a:cs typeface="KG Eliza Schuyler Script"/>
              </a:rPr>
              <a:t>Conjunctions</a:t>
            </a:r>
            <a:endParaRPr lang="en-US" sz="12000" b="1" dirty="0"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KG Eliza Schuyler Script"/>
              <a:cs typeface="KG Eliza Schuyler Scrip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020" y="4250022"/>
            <a:ext cx="4595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All About</a:t>
            </a:r>
            <a:endParaRPr lang="en-US" sz="5400" dirty="0"/>
          </a:p>
        </p:txBody>
      </p:sp>
      <p:pic>
        <p:nvPicPr>
          <p:cNvPr id="13" name="Picture 12" descr="Slide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0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000" dirty="0" smtClean="0"/>
              <a:t>Coordinating Conjunctions 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2 main clauses.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Practice – Connect these clauses:</a:t>
            </a:r>
          </a:p>
          <a:p>
            <a:pPr lvl="1"/>
            <a:r>
              <a:rPr lang="en-US" dirty="0" smtClean="0"/>
              <a:t>Main clause 1: I like to eat pickles.</a:t>
            </a:r>
          </a:p>
          <a:p>
            <a:pPr lvl="1"/>
            <a:r>
              <a:rPr lang="en-US" dirty="0" smtClean="0"/>
              <a:t>Main clause 2: I loathe cucumbers.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0300" y="4313055"/>
            <a:ext cx="7937095" cy="1323439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 like to eat pickles, </a:t>
            </a:r>
            <a:r>
              <a:rPr lang="en-US" sz="4000" b="1" dirty="0" smtClean="0"/>
              <a:t>but</a:t>
            </a:r>
            <a:r>
              <a:rPr lang="en-US" sz="4000" dirty="0" smtClean="0"/>
              <a:t> I loathe cucumbers.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9361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000" dirty="0" smtClean="0"/>
              <a:t>Coordinating Conjunctions 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2 main clauses.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Practice – Connect these clauses:</a:t>
            </a:r>
          </a:p>
          <a:p>
            <a:pPr lvl="1"/>
            <a:r>
              <a:rPr lang="en-US" dirty="0" smtClean="0"/>
              <a:t>Main clause 1: She needs to go grocery shopping.</a:t>
            </a:r>
          </a:p>
          <a:p>
            <a:pPr lvl="1"/>
            <a:r>
              <a:rPr lang="en-US" dirty="0" smtClean="0"/>
              <a:t>Main clause 2: She needs to buy a dozen eggs.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0300" y="5060012"/>
            <a:ext cx="7937095" cy="954107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She needs to go grocery shopping, </a:t>
            </a:r>
            <a:r>
              <a:rPr lang="en-US" sz="2800" b="1" dirty="0" smtClean="0"/>
              <a:t>for</a:t>
            </a:r>
            <a:r>
              <a:rPr lang="en-US" sz="2800" dirty="0" smtClean="0"/>
              <a:t> she needs to buy a dozen eggs.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039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000" dirty="0" smtClean="0"/>
              <a:t>Coordinating Conjunctions 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2 main clauses.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Practice – Connect these clauses:</a:t>
            </a:r>
          </a:p>
          <a:p>
            <a:pPr lvl="1"/>
            <a:r>
              <a:rPr lang="en-US" dirty="0" smtClean="0"/>
              <a:t>Main clause 1: It is already Spring.</a:t>
            </a:r>
          </a:p>
          <a:p>
            <a:pPr lvl="1"/>
            <a:r>
              <a:rPr lang="en-US" dirty="0" smtClean="0"/>
              <a:t>Main clause 2: The bear is still in hibernation.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0300" y="5060012"/>
            <a:ext cx="7937095" cy="954107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 is already Spring, </a:t>
            </a:r>
            <a:r>
              <a:rPr lang="en-US" sz="2800" b="1" dirty="0" smtClean="0"/>
              <a:t>yet</a:t>
            </a:r>
            <a:r>
              <a:rPr lang="en-US" sz="2800" dirty="0" smtClean="0"/>
              <a:t> the bear is still in hibernation.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58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000" dirty="0" smtClean="0"/>
              <a:t>Coordinating Conjunctions 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2 main clauses.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Practice – Connect these clauses:</a:t>
            </a:r>
          </a:p>
          <a:p>
            <a:pPr lvl="1"/>
            <a:r>
              <a:rPr lang="en-US" dirty="0" smtClean="0"/>
              <a:t>Main clause 1: We can cook fajitas for dinner.</a:t>
            </a:r>
          </a:p>
          <a:p>
            <a:pPr lvl="1"/>
            <a:r>
              <a:rPr lang="en-US" dirty="0" smtClean="0"/>
              <a:t>Main clause 2: We can order pizza. 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0300" y="5060012"/>
            <a:ext cx="7937095" cy="954107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can cook fajitas for dinner, </a:t>
            </a:r>
            <a:r>
              <a:rPr lang="en-US" sz="2800" b="1" dirty="0" smtClean="0"/>
              <a:t>or</a:t>
            </a:r>
            <a:r>
              <a:rPr lang="en-US" sz="2800" dirty="0" smtClean="0"/>
              <a:t> we can order pizza.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072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rm-320630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8211"/>
            <a:ext cx="9181352" cy="6104623"/>
          </a:xfrm>
          <a:prstGeom prst="rect">
            <a:avLst/>
          </a:prstGeom>
          <a:ln w="38100" cmpd="sng"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22039"/>
            <a:ext cx="91440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i="1" dirty="0"/>
              <a:t>Using the picture as a prompt, write a sentence that </a:t>
            </a:r>
            <a:r>
              <a:rPr lang="en-US" sz="3000" i="1" dirty="0" smtClean="0"/>
              <a:t>includes </a:t>
            </a:r>
            <a:r>
              <a:rPr lang="en-US" sz="3000" i="1" dirty="0"/>
              <a:t>a </a:t>
            </a:r>
            <a:r>
              <a:rPr lang="en-US" sz="3000" b="1" i="1" dirty="0"/>
              <a:t>coordinating conjunction</a:t>
            </a:r>
            <a:r>
              <a:rPr lang="en-US" sz="3000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1188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e-cream-cone-127489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1317"/>
            <a:ext cx="9144000" cy="6096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39"/>
            <a:ext cx="91440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i="1" dirty="0"/>
              <a:t>Using the picture as a prompt, write a sentence that </a:t>
            </a:r>
            <a:r>
              <a:rPr lang="en-US" sz="3000" i="1" dirty="0" smtClean="0"/>
              <a:t>includes </a:t>
            </a:r>
            <a:r>
              <a:rPr lang="en-US" sz="3000" i="1" dirty="0"/>
              <a:t>a </a:t>
            </a:r>
            <a:r>
              <a:rPr lang="en-US" sz="3000" b="1" i="1" dirty="0"/>
              <a:t>coordinating conjunction</a:t>
            </a:r>
            <a:r>
              <a:rPr lang="en-US" sz="3000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2938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Subordinating Conjunction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subordinating conjunction </a:t>
            </a:r>
            <a:r>
              <a:rPr lang="en-US" dirty="0" smtClean="0"/>
              <a:t>is a conjunction that introduces a subordinate clause and connects it to a main clause to create a complex sentence. </a:t>
            </a:r>
          </a:p>
          <a:p>
            <a:r>
              <a:rPr lang="en-US" sz="3000" dirty="0" smtClean="0"/>
              <a:t>A </a:t>
            </a:r>
            <a:r>
              <a:rPr lang="en-US" sz="3000" b="1" dirty="0" smtClean="0"/>
              <a:t>subordinate clause </a:t>
            </a:r>
            <a:r>
              <a:rPr lang="en-US" sz="3000" dirty="0" smtClean="0"/>
              <a:t>is a sentence fragment that relies on the main clause (complete sentence) of the sentence.</a:t>
            </a:r>
          </a:p>
          <a:p>
            <a:pPr lvl="1"/>
            <a:r>
              <a:rPr lang="en-US" sz="2600" b="1" dirty="0" smtClean="0"/>
              <a:t>When the phone rang</a:t>
            </a:r>
            <a:r>
              <a:rPr lang="en-US" sz="2600" dirty="0" smtClean="0"/>
              <a:t>, she answered it quickly. </a:t>
            </a:r>
            <a:endParaRPr lang="en-US" sz="26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324242" y="5546156"/>
            <a:ext cx="466888" cy="709609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3912" y="5919285"/>
            <a:ext cx="358569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ubordinate clause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64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Subordinating Conjunction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subordinating conjunction connects the two ideas and establishes an order of importance between the two clauses.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fter, before, because, as, when, until, whereas, whether, while, unless,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9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Subordinating Conjunction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4178"/>
            <a:ext cx="8229600" cy="4525963"/>
          </a:xfrm>
        </p:spPr>
        <p:txBody>
          <a:bodyPr/>
          <a:lstStyle/>
          <a:p>
            <a:r>
              <a:rPr lang="en-US" dirty="0" smtClean="0"/>
              <a:t>More examples: </a:t>
            </a:r>
            <a:r>
              <a:rPr lang="en-US" sz="2800" dirty="0" smtClean="0"/>
              <a:t>(notice the punctuation)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b="1" dirty="0" smtClean="0">
                <a:solidFill>
                  <a:srgbClr val="DD9444"/>
                </a:solidFill>
              </a:rPr>
              <a:t>When</a:t>
            </a:r>
            <a:r>
              <a:rPr lang="en-US" b="1" dirty="0" smtClean="0"/>
              <a:t> the bell rang</a:t>
            </a:r>
            <a:r>
              <a:rPr lang="en-US" dirty="0" smtClean="0"/>
              <a:t>, the students packed up their belongings and left the room.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25279" y="3772484"/>
            <a:ext cx="597966" cy="70961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5166" y="4351376"/>
            <a:ext cx="7460870" cy="523220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ubordinate clause: When the bell rang…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783512" y="2651522"/>
            <a:ext cx="466888" cy="672612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95897" y="2632498"/>
            <a:ext cx="5920139" cy="523220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ubordinating conjunction: When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885997"/>
            <a:ext cx="9144000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Notice: Use a comma to separate the clauses when the subordinate clause comes first.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433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Subordinating Conjunction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59"/>
            <a:ext cx="8229600" cy="4525963"/>
          </a:xfrm>
        </p:spPr>
        <p:txBody>
          <a:bodyPr/>
          <a:lstStyle/>
          <a:p>
            <a:r>
              <a:rPr lang="en-US" dirty="0" smtClean="0"/>
              <a:t>More examples: </a:t>
            </a:r>
            <a:r>
              <a:rPr lang="en-US" sz="2800" dirty="0" smtClean="0"/>
              <a:t>(notice the punctuation)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The students packed up their belongings and left the room </a:t>
            </a:r>
            <a:r>
              <a:rPr lang="en-US" b="1" dirty="0" smtClean="0">
                <a:solidFill>
                  <a:srgbClr val="DD9444"/>
                </a:solidFill>
              </a:rPr>
              <a:t>when</a:t>
            </a:r>
            <a:r>
              <a:rPr lang="en-US" b="1" dirty="0" smtClean="0"/>
              <a:t> the bell rang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061574" y="4295354"/>
            <a:ext cx="597966" cy="70961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105" y="5210377"/>
            <a:ext cx="7460870" cy="523220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ubordinate clause: …when the bell rang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219807" y="3155718"/>
            <a:ext cx="466888" cy="672612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95897" y="2632498"/>
            <a:ext cx="5920139" cy="523220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ubordinating conjunction: when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885997"/>
            <a:ext cx="9144000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Notice: There is no comma when the subordinate clause comes after the main clause.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27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Conjunctions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A conjunction is a word that connects parts of a sentence together.</a:t>
            </a:r>
          </a:p>
          <a:p>
            <a:r>
              <a:rPr lang="en-US" dirty="0" smtClean="0"/>
              <a:t>There are several kinds of conjunctions:</a:t>
            </a:r>
          </a:p>
          <a:p>
            <a:pPr lvl="1"/>
            <a:r>
              <a:rPr lang="en-US" dirty="0" smtClean="0"/>
              <a:t>Coordinating conjunctions</a:t>
            </a:r>
          </a:p>
          <a:p>
            <a:pPr lvl="1"/>
            <a:r>
              <a:rPr lang="en-US" dirty="0" smtClean="0"/>
              <a:t>Subordinating conjunctions</a:t>
            </a:r>
          </a:p>
          <a:p>
            <a:pPr lvl="1"/>
            <a:r>
              <a:rPr lang="en-US" dirty="0" smtClean="0"/>
              <a:t>Correlative conjunctions</a:t>
            </a:r>
          </a:p>
          <a:p>
            <a:pPr lvl="1"/>
            <a:r>
              <a:rPr lang="en-US" dirty="0" smtClean="0"/>
              <a:t>Conjunctive adverbs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6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Subordinating Conjunction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4178"/>
            <a:ext cx="8229600" cy="4525963"/>
          </a:xfrm>
        </p:spPr>
        <p:txBody>
          <a:bodyPr/>
          <a:lstStyle/>
          <a:p>
            <a:r>
              <a:rPr lang="en-US" dirty="0" smtClean="0"/>
              <a:t>More examples: </a:t>
            </a:r>
            <a:r>
              <a:rPr lang="en-US" sz="2800" dirty="0" smtClean="0"/>
              <a:t>(notice the punctuation)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b="1" dirty="0" smtClean="0">
                <a:solidFill>
                  <a:srgbClr val="DD9444"/>
                </a:solidFill>
              </a:rPr>
              <a:t>Even though </a:t>
            </a:r>
            <a:r>
              <a:rPr lang="en-US" b="1" dirty="0" smtClean="0"/>
              <a:t>Susana studied all night for the test</a:t>
            </a:r>
            <a:r>
              <a:rPr lang="en-US" dirty="0" smtClean="0"/>
              <a:t>, she still failed the exam.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25279" y="3772484"/>
            <a:ext cx="597966" cy="709610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8411" y="4482094"/>
            <a:ext cx="7460870" cy="954107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ubordinate clause: Even though Susana studied all night for the test,…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55166" y="2632498"/>
            <a:ext cx="261458" cy="691636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87387" y="2800914"/>
            <a:ext cx="7199413" cy="523220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ubordinating conjunction: Even though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885997"/>
            <a:ext cx="9144000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Notice: Use a comma to separate the clauses when the subordinate clause comes first.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146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Subordinating Conjunction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59"/>
            <a:ext cx="8229600" cy="4525963"/>
          </a:xfrm>
        </p:spPr>
        <p:txBody>
          <a:bodyPr/>
          <a:lstStyle/>
          <a:p>
            <a:r>
              <a:rPr lang="en-US" dirty="0" smtClean="0"/>
              <a:t>More examples: </a:t>
            </a:r>
            <a:r>
              <a:rPr lang="en-US" sz="2800" dirty="0" smtClean="0"/>
              <a:t>(notice the punctuation)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Susana still failed the exam </a:t>
            </a:r>
            <a:r>
              <a:rPr lang="en-US" b="1" dirty="0" smtClean="0">
                <a:solidFill>
                  <a:srgbClr val="DD9444"/>
                </a:solidFill>
              </a:rPr>
              <a:t>even though </a:t>
            </a:r>
            <a:r>
              <a:rPr lang="en-US" b="1" dirty="0" smtClean="0"/>
              <a:t>she studied all night for the test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061574" y="4145962"/>
            <a:ext cx="597966" cy="541194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105" y="4780875"/>
            <a:ext cx="7460870" cy="954107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ubordinate clause: …she studied all night for the test.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826761" y="3025176"/>
            <a:ext cx="756359" cy="205238"/>
          </a:xfrm>
          <a:prstGeom prst="straightConnector1">
            <a:avLst/>
          </a:prstGeom>
          <a:ln w="920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4504" y="2370888"/>
            <a:ext cx="7325471" cy="523220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ubordinating conjunction: even though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885997"/>
            <a:ext cx="9144000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Notice: There is no comma when the subordinate clause comes after the main clause.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023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ise-329874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39"/>
            <a:ext cx="91440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i="1" dirty="0"/>
              <a:t>Using the picture as a prompt, write a sentence that </a:t>
            </a:r>
            <a:r>
              <a:rPr lang="en-US" sz="3000" i="1" dirty="0" smtClean="0"/>
              <a:t>includes </a:t>
            </a:r>
            <a:r>
              <a:rPr lang="en-US" sz="3000" i="1" dirty="0"/>
              <a:t>a </a:t>
            </a:r>
            <a:r>
              <a:rPr lang="en-US" sz="3000" b="1" i="1" dirty="0" smtClean="0"/>
              <a:t>subordinating conjunction</a:t>
            </a:r>
            <a:r>
              <a:rPr lang="en-US" sz="3000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3432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ket-3304310_19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456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39"/>
            <a:ext cx="91440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i="1" dirty="0"/>
              <a:t>Using the picture as a prompt, write a sentence that </a:t>
            </a:r>
            <a:r>
              <a:rPr lang="en-US" sz="3000" i="1" dirty="0" smtClean="0"/>
              <a:t>includes </a:t>
            </a:r>
            <a:r>
              <a:rPr lang="en-US" sz="3000" i="1" dirty="0"/>
              <a:t>a </a:t>
            </a:r>
            <a:r>
              <a:rPr lang="en-US" sz="3000" b="1" i="1" dirty="0" smtClean="0"/>
              <a:t>subordinating conjunction</a:t>
            </a:r>
            <a:r>
              <a:rPr lang="en-US" sz="3000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4818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Correlative Conjunction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correlative conjunction is a paired conjunction that links words, phrases, and clauses.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both...and…</a:t>
            </a:r>
          </a:p>
          <a:p>
            <a:pPr lvl="1"/>
            <a:r>
              <a:rPr lang="en-US" dirty="0" smtClean="0"/>
              <a:t>neither…nor…</a:t>
            </a:r>
          </a:p>
          <a:p>
            <a:pPr lvl="1"/>
            <a:r>
              <a:rPr lang="en-US" dirty="0" smtClean="0"/>
              <a:t>either…or…</a:t>
            </a:r>
          </a:p>
          <a:p>
            <a:pPr lvl="1"/>
            <a:r>
              <a:rPr lang="en-US" dirty="0" smtClean="0"/>
              <a:t>not…but…</a:t>
            </a:r>
          </a:p>
          <a:p>
            <a:pPr lvl="1"/>
            <a:r>
              <a:rPr lang="en-US" dirty="0" smtClean="0"/>
              <a:t>not only…but also…</a:t>
            </a:r>
          </a:p>
        </p:txBody>
      </p:sp>
    </p:spTree>
    <p:extLst>
      <p:ext uri="{BB962C8B-B14F-4D97-AF65-F5344CB8AC3E}">
        <p14:creationId xmlns:p14="http://schemas.microsoft.com/office/powerpoint/2010/main" val="4012868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Correlative Conjunction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examples:</a:t>
            </a:r>
          </a:p>
          <a:p>
            <a:pPr lvl="1"/>
            <a:r>
              <a:rPr lang="en-US" dirty="0" smtClean="0"/>
              <a:t>I need to remember </a:t>
            </a:r>
            <a:r>
              <a:rPr lang="en-US" b="1" dirty="0" smtClean="0">
                <a:solidFill>
                  <a:srgbClr val="DD9444"/>
                </a:solidFill>
              </a:rPr>
              <a:t>both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my toothbrush </a:t>
            </a:r>
            <a:r>
              <a:rPr lang="en-US" b="1" dirty="0" smtClean="0">
                <a:solidFill>
                  <a:srgbClr val="DD9444"/>
                </a:solidFill>
              </a:rPr>
              <a:t>and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my toothpaste for the trip.</a:t>
            </a:r>
          </a:p>
          <a:p>
            <a:pPr lvl="1"/>
            <a:r>
              <a:rPr lang="en-US" b="1" dirty="0" smtClean="0">
                <a:solidFill>
                  <a:srgbClr val="DD9444"/>
                </a:solidFill>
              </a:rPr>
              <a:t>Neither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the tacos </a:t>
            </a:r>
            <a:r>
              <a:rPr lang="en-US" b="1" dirty="0" smtClean="0">
                <a:solidFill>
                  <a:srgbClr val="DD9444"/>
                </a:solidFill>
              </a:rPr>
              <a:t>nor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the burrito sound good to me.</a:t>
            </a:r>
          </a:p>
          <a:p>
            <a:pPr lvl="1"/>
            <a:r>
              <a:rPr lang="en-US" dirty="0" smtClean="0"/>
              <a:t>We can </a:t>
            </a:r>
            <a:r>
              <a:rPr lang="en-US" b="1" dirty="0" smtClean="0">
                <a:solidFill>
                  <a:srgbClr val="DD9444"/>
                </a:solidFill>
              </a:rPr>
              <a:t>either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go swimming </a:t>
            </a:r>
            <a:r>
              <a:rPr lang="en-US" b="1" dirty="0" smtClean="0">
                <a:solidFill>
                  <a:srgbClr val="DD9444"/>
                </a:solidFill>
              </a:rPr>
              <a:t>or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ice skating.</a:t>
            </a:r>
            <a:endParaRPr lang="en-US" dirty="0"/>
          </a:p>
          <a:p>
            <a:pPr lvl="1"/>
            <a:r>
              <a:rPr lang="en-US" dirty="0" smtClean="0"/>
              <a:t>Mrs. William </a:t>
            </a:r>
            <a:r>
              <a:rPr lang="en-US" b="1" dirty="0" smtClean="0">
                <a:solidFill>
                  <a:srgbClr val="DD9444"/>
                </a:solidFill>
              </a:rPr>
              <a:t>not only </a:t>
            </a:r>
            <a:r>
              <a:rPr lang="en-US" dirty="0" smtClean="0"/>
              <a:t>assigned a five-page essay, </a:t>
            </a:r>
            <a:r>
              <a:rPr lang="en-US" b="1" dirty="0" smtClean="0">
                <a:solidFill>
                  <a:srgbClr val="DD9444"/>
                </a:solidFill>
              </a:rPr>
              <a:t>but also </a:t>
            </a:r>
            <a:r>
              <a:rPr lang="en-US" dirty="0" smtClean="0"/>
              <a:t>required us to present the information to the class. </a:t>
            </a:r>
          </a:p>
        </p:txBody>
      </p:sp>
    </p:spTree>
    <p:extLst>
      <p:ext uri="{BB962C8B-B14F-4D97-AF65-F5344CB8AC3E}">
        <p14:creationId xmlns:p14="http://schemas.microsoft.com/office/powerpoint/2010/main" val="197612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cos-245241_19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7021" y="773928"/>
            <a:ext cx="10806121" cy="6084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39"/>
            <a:ext cx="91440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i="1" dirty="0"/>
              <a:t>Using the picture as a prompt, write a sentence that </a:t>
            </a:r>
            <a:r>
              <a:rPr lang="en-US" sz="3000" i="1" dirty="0" smtClean="0"/>
              <a:t>includes </a:t>
            </a:r>
            <a:r>
              <a:rPr lang="en-US" sz="3000" i="1" dirty="0"/>
              <a:t>a </a:t>
            </a:r>
            <a:r>
              <a:rPr lang="en-US" sz="3000" b="1" i="1" dirty="0" smtClean="0"/>
              <a:t>correlative conjunction</a:t>
            </a:r>
            <a:r>
              <a:rPr lang="en-US" sz="3000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337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ople-3217855_19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1008"/>
            <a:ext cx="9181352" cy="60969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39"/>
            <a:ext cx="91440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i="1" dirty="0"/>
              <a:t>Using the picture as a prompt, write a sentence that </a:t>
            </a:r>
            <a:r>
              <a:rPr lang="en-US" sz="3000" i="1" dirty="0" smtClean="0"/>
              <a:t>includes </a:t>
            </a:r>
            <a:r>
              <a:rPr lang="en-US" sz="3000" i="1" dirty="0"/>
              <a:t>a </a:t>
            </a:r>
            <a:r>
              <a:rPr lang="en-US" sz="3000" b="1" i="1" dirty="0" smtClean="0"/>
              <a:t>correlative conjunction</a:t>
            </a:r>
            <a:r>
              <a:rPr lang="en-US" sz="3000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4818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Conjunctive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Conjunctions combine words, phrases, and clauses to each other. </a:t>
            </a:r>
          </a:p>
          <a:p>
            <a:r>
              <a:rPr lang="en-US" dirty="0" smtClean="0"/>
              <a:t>An adverb can also connect words, phrases, and clauses. These adverbs are called </a:t>
            </a:r>
            <a:r>
              <a:rPr lang="en-US" b="1" dirty="0" smtClean="0"/>
              <a:t>conjunctive adverbs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also, besides, however, nonetheless, likewise, otherwise, similarly, next,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Conjunctive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Conjunctive adverbs have two different functions: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onnecting two main clauses.</a:t>
            </a:r>
          </a:p>
          <a:p>
            <a:pPr lvl="1"/>
            <a:r>
              <a:rPr lang="en-US" dirty="0" smtClean="0"/>
              <a:t>introduce, interrupt, or conclude just one main clause.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7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Coordinating Conjunctions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Coordinating conjunctions connect words, phrases, and clauses of equal ranks.</a:t>
            </a:r>
          </a:p>
          <a:p>
            <a:r>
              <a:rPr lang="en-US" dirty="0" smtClean="0"/>
              <a:t>There are 7 coordinating conjunctions.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For, And, Nor, But, Or, Yet, So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9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Conjunctive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2 main clauses.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My history teacher assigned us a book report; </a:t>
            </a:r>
            <a:r>
              <a:rPr lang="en-US" b="1" dirty="0" smtClean="0">
                <a:solidFill>
                  <a:srgbClr val="DD9444"/>
                </a:solidFill>
              </a:rPr>
              <a:t>however</a:t>
            </a:r>
            <a:r>
              <a:rPr lang="en-US" dirty="0" smtClean="0"/>
              <a:t>, we are able to select any book we would like.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00" y="4555816"/>
            <a:ext cx="7937095" cy="1754327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When connecting two main clauses with a conjunctive adverb, always separate the first main clause with a semi-colon and then place a comma after the conjunctive adverb.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05991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Conjunctive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2 main clauses.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You must study for the test; </a:t>
            </a:r>
            <a:r>
              <a:rPr lang="en-US" b="1" dirty="0" smtClean="0">
                <a:solidFill>
                  <a:srgbClr val="DD9444"/>
                </a:solidFill>
              </a:rPr>
              <a:t>otherwise</a:t>
            </a:r>
            <a:r>
              <a:rPr lang="en-US" dirty="0" smtClean="0"/>
              <a:t>, you will not pass the class.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00" y="4555816"/>
            <a:ext cx="7937095" cy="1754327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When connecting two main clauses with a conjunctive adverb, always separate the first main clause with a semi-colon and then place a comma after the conjunctive adverb.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220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Conjunctive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2 main clauses.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 will not be able to go to the concert tonight; </a:t>
            </a:r>
            <a:r>
              <a:rPr lang="en-US" b="1" dirty="0" smtClean="0">
                <a:solidFill>
                  <a:srgbClr val="DD9444"/>
                </a:solidFill>
              </a:rPr>
              <a:t>therefore</a:t>
            </a:r>
            <a:r>
              <a:rPr lang="en-US" dirty="0" smtClean="0"/>
              <a:t>, </a:t>
            </a:r>
            <a:r>
              <a:rPr lang="en-US" dirty="0" smtClean="0"/>
              <a:t>I am selling my ticket.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00" y="4555816"/>
            <a:ext cx="7937095" cy="1754327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When connecting two main clauses with a conjunctive adverb, always separate the first main clause with a semi-colon and then place a comma after the conjunctive adverb.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91312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Conjunctive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Introducing, interrupting, or concluding a main clause.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Sam did not eat his green beans. He did eat his squash, </a:t>
            </a:r>
            <a:r>
              <a:rPr lang="en-US" b="1" dirty="0" smtClean="0">
                <a:solidFill>
                  <a:srgbClr val="DD9444"/>
                </a:solidFill>
              </a:rPr>
              <a:t>however</a:t>
            </a:r>
            <a:r>
              <a:rPr lang="en-US" dirty="0" smtClean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00" y="4555816"/>
            <a:ext cx="7937095" cy="1384995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the conjunctive adverb is placed at the end of a sentence, it is separated by a comma.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02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Conjunctive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Introducing, interrupting, or concluding a main clause.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Sam did not eat his green beans. </a:t>
            </a:r>
            <a:r>
              <a:rPr lang="en-US" b="1" dirty="0" smtClean="0">
                <a:solidFill>
                  <a:srgbClr val="DD9444"/>
                </a:solidFill>
              </a:rPr>
              <a:t>However</a:t>
            </a:r>
            <a:r>
              <a:rPr lang="en-US" dirty="0" smtClean="0"/>
              <a:t>, </a:t>
            </a:r>
            <a:r>
              <a:rPr lang="en-US" dirty="0" smtClean="0"/>
              <a:t>he </a:t>
            </a:r>
            <a:r>
              <a:rPr lang="en-US" dirty="0" smtClean="0"/>
              <a:t>did eat his squash.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00" y="4555816"/>
            <a:ext cx="7937095" cy="1384995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the conjunctive adverb is placed at the beginning of a sentence, it is separated by a comma.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217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Conjunctive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Introducing, interrupting, or concluding a main clause.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Sam does not like green beans. His mother is determined, </a:t>
            </a:r>
            <a:r>
              <a:rPr lang="en-US" b="1" dirty="0" smtClean="0">
                <a:solidFill>
                  <a:srgbClr val="DD9444"/>
                </a:solidFill>
              </a:rPr>
              <a:t>nevertheless</a:t>
            </a:r>
            <a:r>
              <a:rPr lang="en-US" dirty="0" smtClean="0"/>
              <a:t>, to have him eat them.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297" y="5005551"/>
            <a:ext cx="7937095" cy="1384995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the conjunctive adverb is placed in the middle of a sentence, it is separated by commas, unless </a:t>
            </a:r>
            <a:r>
              <a:rPr lang="en-US" sz="2800" dirty="0" smtClean="0"/>
              <a:t>it </a:t>
            </a:r>
            <a:r>
              <a:rPr lang="en-US" sz="2800" dirty="0" smtClean="0"/>
              <a:t>is a weak interruption.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049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lt-3060093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76" y="762000"/>
            <a:ext cx="91440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39"/>
            <a:ext cx="91440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i="1" dirty="0"/>
              <a:t>Using the picture as a prompt, write a sentence that </a:t>
            </a:r>
            <a:r>
              <a:rPr lang="en-US" sz="3000" i="1" dirty="0" smtClean="0"/>
              <a:t>includes </a:t>
            </a:r>
            <a:r>
              <a:rPr lang="en-US" sz="3000" i="1" dirty="0"/>
              <a:t>a </a:t>
            </a:r>
            <a:r>
              <a:rPr lang="en-US" sz="3000" b="1" i="1" dirty="0" smtClean="0"/>
              <a:t>conjunctive adverb</a:t>
            </a:r>
            <a:r>
              <a:rPr lang="en-US" sz="3000" i="1" dirty="0" smtClean="0"/>
              <a:t>. 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197337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oth-187999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76" y="1000354"/>
            <a:ext cx="91440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39"/>
            <a:ext cx="914400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000" i="1" dirty="0"/>
              <a:t>Using the picture as a prompt, write a sentence that </a:t>
            </a:r>
            <a:r>
              <a:rPr lang="en-US" sz="3000" i="1" dirty="0" smtClean="0"/>
              <a:t>includes </a:t>
            </a:r>
            <a:r>
              <a:rPr lang="en-US" sz="3000" i="1" dirty="0"/>
              <a:t>a </a:t>
            </a:r>
            <a:r>
              <a:rPr lang="en-US" sz="3000" b="1" i="1" dirty="0" smtClean="0"/>
              <a:t>conjunctive adverb</a:t>
            </a:r>
            <a:r>
              <a:rPr lang="en-US" sz="3000" i="1" dirty="0" smtClean="0"/>
              <a:t>. 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2848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F.A.N.B.O.Y.S.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sz="4000" dirty="0" smtClean="0"/>
              <a:t>Use the acronym </a:t>
            </a:r>
            <a:r>
              <a:rPr lang="en-US" sz="4000" b="1" dirty="0" smtClean="0"/>
              <a:t>F.A.N.B.O.Y.S. </a:t>
            </a:r>
            <a:r>
              <a:rPr lang="en-US" sz="4000" dirty="0" smtClean="0"/>
              <a:t>to remember coordinating conjunctions.</a:t>
            </a:r>
          </a:p>
          <a:p>
            <a:pPr marL="800100" lvl="2" indent="0">
              <a:buNone/>
            </a:pPr>
            <a:r>
              <a:rPr lang="en-US" sz="45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F</a:t>
            </a:r>
            <a:r>
              <a:rPr lang="en-US" sz="4500" dirty="0" smtClean="0"/>
              <a:t>or</a:t>
            </a:r>
          </a:p>
          <a:p>
            <a:pPr marL="800100" lvl="2" indent="0">
              <a:buNone/>
            </a:pPr>
            <a:r>
              <a:rPr lang="en-US" sz="45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A</a:t>
            </a:r>
            <a:r>
              <a:rPr lang="en-US" sz="4500" dirty="0" smtClean="0"/>
              <a:t>nd</a:t>
            </a:r>
          </a:p>
          <a:p>
            <a:pPr marL="800100" lvl="2" indent="0">
              <a:buNone/>
            </a:pPr>
            <a:r>
              <a:rPr lang="en-US" sz="45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N</a:t>
            </a:r>
            <a:r>
              <a:rPr lang="en-US" sz="4500" dirty="0" smtClean="0"/>
              <a:t>or</a:t>
            </a:r>
            <a:endParaRPr lang="en-US" sz="4500" dirty="0"/>
          </a:p>
          <a:p>
            <a:pPr marL="800100" lvl="2" indent="0">
              <a:buNone/>
            </a:pPr>
            <a:r>
              <a:rPr lang="en-US" sz="45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B</a:t>
            </a:r>
            <a:r>
              <a:rPr lang="en-US" sz="4500" dirty="0" smtClean="0"/>
              <a:t>ut</a:t>
            </a:r>
            <a:endParaRPr lang="en-US" sz="4500" dirty="0"/>
          </a:p>
          <a:p>
            <a:pPr marL="800100" lvl="2" indent="0">
              <a:buNone/>
            </a:pPr>
            <a:r>
              <a:rPr lang="en-US" sz="45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O</a:t>
            </a:r>
            <a:r>
              <a:rPr lang="en-US" sz="4500" dirty="0"/>
              <a:t>r</a:t>
            </a:r>
          </a:p>
          <a:p>
            <a:pPr marL="800100" lvl="2" indent="0">
              <a:buNone/>
            </a:pPr>
            <a:r>
              <a:rPr lang="en-US" sz="45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Y</a:t>
            </a:r>
            <a:r>
              <a:rPr lang="en-US" sz="4500" dirty="0" smtClean="0"/>
              <a:t>et</a:t>
            </a:r>
            <a:endParaRPr lang="en-US" sz="4500" dirty="0"/>
          </a:p>
          <a:p>
            <a:pPr marL="800100" lvl="2" indent="0">
              <a:buNone/>
            </a:pPr>
            <a:r>
              <a:rPr lang="en-US" sz="45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S</a:t>
            </a:r>
            <a:r>
              <a:rPr lang="en-US" sz="4500" dirty="0" smtClean="0"/>
              <a:t>o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64581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F.A.N.B.O.Y.S.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92500" lnSpcReduction="10000"/>
          </a:bodyPr>
          <a:lstStyle/>
          <a:p>
            <a:pPr marL="800100" lvl="2" indent="0">
              <a:buNone/>
            </a:pPr>
            <a:r>
              <a:rPr lang="en-US" sz="46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F</a:t>
            </a:r>
            <a:r>
              <a:rPr lang="en-US" sz="4600" dirty="0" smtClean="0"/>
              <a:t>or – </a:t>
            </a:r>
            <a:r>
              <a:rPr lang="en-US" sz="3500" dirty="0" smtClean="0"/>
              <a:t>it means because or since</a:t>
            </a:r>
            <a:endParaRPr lang="en-US" sz="3800" dirty="0" smtClean="0"/>
          </a:p>
          <a:p>
            <a:pPr marL="800100" lvl="2" indent="0">
              <a:buNone/>
            </a:pPr>
            <a:r>
              <a:rPr lang="en-US" sz="46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A</a:t>
            </a:r>
            <a:r>
              <a:rPr lang="en-US" sz="4600" dirty="0" smtClean="0"/>
              <a:t>nd –</a:t>
            </a:r>
            <a:r>
              <a:rPr lang="en-US" sz="3500" dirty="0" smtClean="0"/>
              <a:t> it means in addition to; also</a:t>
            </a:r>
          </a:p>
          <a:p>
            <a:pPr marL="800100" lvl="2" indent="0">
              <a:buNone/>
            </a:pPr>
            <a:r>
              <a:rPr lang="en-US" sz="46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N</a:t>
            </a:r>
            <a:r>
              <a:rPr lang="en-US" sz="4600" dirty="0" smtClean="0"/>
              <a:t>or – </a:t>
            </a:r>
            <a:r>
              <a:rPr lang="en-US" sz="3500" dirty="0" smtClean="0"/>
              <a:t>use this in a neither/nor pair</a:t>
            </a:r>
            <a:endParaRPr lang="en-US" sz="3500" dirty="0"/>
          </a:p>
          <a:p>
            <a:pPr marL="800100" lvl="2" indent="0">
              <a:buNone/>
            </a:pPr>
            <a:r>
              <a:rPr lang="en-US" sz="46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B</a:t>
            </a:r>
            <a:r>
              <a:rPr lang="en-US" sz="4600" dirty="0" smtClean="0"/>
              <a:t>ut – </a:t>
            </a:r>
            <a:r>
              <a:rPr lang="en-US" sz="3200" dirty="0" smtClean="0"/>
              <a:t>shows a contrast or exception</a:t>
            </a:r>
            <a:endParaRPr lang="en-US" sz="3200" dirty="0"/>
          </a:p>
          <a:p>
            <a:pPr marL="800100" lvl="2" indent="0">
              <a:buNone/>
            </a:pPr>
            <a:r>
              <a:rPr lang="en-US" sz="46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O</a:t>
            </a:r>
            <a:r>
              <a:rPr lang="en-US" sz="4600" dirty="0" smtClean="0"/>
              <a:t>r – </a:t>
            </a:r>
            <a:r>
              <a:rPr lang="en-US" sz="3500" dirty="0" smtClean="0"/>
              <a:t>shows an alternative</a:t>
            </a:r>
            <a:endParaRPr lang="en-US" sz="4600" dirty="0"/>
          </a:p>
          <a:p>
            <a:pPr marL="800100" lvl="2" indent="0">
              <a:buNone/>
            </a:pPr>
            <a:r>
              <a:rPr lang="en-US" sz="46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Y</a:t>
            </a:r>
            <a:r>
              <a:rPr lang="en-US" sz="4600" dirty="0" smtClean="0"/>
              <a:t>et – </a:t>
            </a:r>
            <a:r>
              <a:rPr lang="en-US" sz="3500" dirty="0" smtClean="0"/>
              <a:t>an alternative for but</a:t>
            </a:r>
            <a:endParaRPr lang="en-US" sz="4600" dirty="0"/>
          </a:p>
          <a:p>
            <a:pPr marL="800100" lvl="2" indent="0">
              <a:buNone/>
            </a:pPr>
            <a:r>
              <a:rPr lang="en-US" sz="4600" b="1" dirty="0" smtClean="0">
                <a:ln w="19050">
                  <a:solidFill>
                    <a:schemeClr val="tx1"/>
                  </a:solidFill>
                </a:ln>
                <a:solidFill>
                  <a:srgbClr val="DD9444"/>
                </a:solidFill>
              </a:rPr>
              <a:t>S</a:t>
            </a:r>
            <a:r>
              <a:rPr lang="en-US" sz="4600" dirty="0" smtClean="0"/>
              <a:t>o – </a:t>
            </a:r>
            <a:r>
              <a:rPr lang="en-US" sz="3500" dirty="0" smtClean="0"/>
              <a:t>means as well or in addition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90821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Coordinating Conjunctions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Use coordinating conjunctions when you are…</a:t>
            </a:r>
          </a:p>
          <a:p>
            <a:pPr lvl="1"/>
            <a:r>
              <a:rPr lang="en-US" sz="3600" dirty="0"/>
              <a:t>c</a:t>
            </a:r>
            <a:r>
              <a:rPr lang="en-US" sz="3600" dirty="0" smtClean="0"/>
              <a:t>onnecting two items.</a:t>
            </a:r>
          </a:p>
          <a:p>
            <a:pPr lvl="1"/>
            <a:r>
              <a:rPr lang="en-US" sz="3600" dirty="0"/>
              <a:t>c</a:t>
            </a:r>
            <a:r>
              <a:rPr lang="en-US" sz="3600" dirty="0" smtClean="0"/>
              <a:t>onnecting items (3 or more) in a series.</a:t>
            </a:r>
          </a:p>
          <a:p>
            <a:pPr lvl="1"/>
            <a:r>
              <a:rPr lang="en-US" sz="3600" dirty="0"/>
              <a:t>c</a:t>
            </a:r>
            <a:r>
              <a:rPr lang="en-US" sz="3600" dirty="0" smtClean="0"/>
              <a:t>onnecting 2 main clauses.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664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000" dirty="0" smtClean="0"/>
              <a:t>Coordinating Conjunctions 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two items.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 like to eat tortas </a:t>
            </a:r>
            <a:r>
              <a:rPr lang="en-US" b="1" dirty="0" smtClean="0">
                <a:solidFill>
                  <a:srgbClr val="DD9444"/>
                </a:solidFill>
              </a:rPr>
              <a:t>and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enchiladas.</a:t>
            </a:r>
          </a:p>
          <a:p>
            <a:pPr lvl="1"/>
            <a:r>
              <a:rPr lang="en-US" dirty="0" smtClean="0"/>
              <a:t>He is neither bright </a:t>
            </a:r>
            <a:r>
              <a:rPr lang="en-US" b="1" dirty="0" smtClean="0">
                <a:solidFill>
                  <a:srgbClr val="DD9444"/>
                </a:solidFill>
              </a:rPr>
              <a:t>nor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intelligent.</a:t>
            </a:r>
          </a:p>
          <a:p>
            <a:pPr lvl="1"/>
            <a:r>
              <a:rPr lang="en-US" dirty="0" smtClean="0"/>
              <a:t>My younger brother is rather intelligent </a:t>
            </a:r>
            <a:r>
              <a:rPr lang="en-US" b="1" dirty="0" smtClean="0">
                <a:solidFill>
                  <a:srgbClr val="DD9444"/>
                </a:solidFill>
              </a:rPr>
              <a:t>but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quite annoying.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7615" y="4985940"/>
            <a:ext cx="7937095" cy="954107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Do not </a:t>
            </a:r>
            <a:r>
              <a:rPr lang="en-US" sz="2800" dirty="0" smtClean="0"/>
              <a:t>use a comma when you connect two items that are not independent clauses.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300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000" dirty="0" smtClean="0"/>
              <a:t>Coordinating Conjunctions 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items (3 or more) in a series.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 like to run, swim, </a:t>
            </a:r>
            <a:r>
              <a:rPr lang="en-US" b="1" dirty="0" smtClean="0">
                <a:solidFill>
                  <a:srgbClr val="DD9444"/>
                </a:solidFill>
              </a:rPr>
              <a:t>and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hike.</a:t>
            </a:r>
          </a:p>
          <a:p>
            <a:pPr lvl="1"/>
            <a:r>
              <a:rPr lang="en-US" dirty="0" smtClean="0"/>
              <a:t>After a long day at the office, my dad likes to take his shoes off, relax, </a:t>
            </a:r>
            <a:r>
              <a:rPr lang="en-US" b="1" dirty="0" smtClean="0">
                <a:solidFill>
                  <a:srgbClr val="DD9444"/>
                </a:solidFill>
              </a:rPr>
              <a:t>and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watch television.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00" y="5097360"/>
            <a:ext cx="7937095" cy="954107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Notice the comma placement here. Use a comma when you connect items in a series.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019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000" dirty="0" smtClean="0"/>
              <a:t>Coordinating Conjunctions 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Connecting 2 main clauses.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i="1" dirty="0" smtClean="0"/>
              <a:t>A main clause is a sentence that can stand on its own.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 want to go to the store and buy a new notebook</a:t>
            </a:r>
            <a:r>
              <a:rPr lang="en-US" b="1" dirty="0" smtClean="0"/>
              <a:t>,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DD9444"/>
                </a:solidFill>
              </a:rPr>
              <a:t>but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I don’t have any money.</a:t>
            </a:r>
          </a:p>
          <a:p>
            <a:pPr lvl="1"/>
            <a:r>
              <a:rPr lang="en-US" dirty="0" smtClean="0"/>
              <a:t>It would be nice to go to Florida</a:t>
            </a:r>
            <a:r>
              <a:rPr lang="en-US" b="1" dirty="0" smtClean="0"/>
              <a:t>,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DD9444"/>
                </a:solidFill>
              </a:rPr>
              <a:t>for</a:t>
            </a:r>
            <a:r>
              <a:rPr lang="en-US" dirty="0" smtClean="0">
                <a:solidFill>
                  <a:srgbClr val="DD9444"/>
                </a:solidFill>
              </a:rPr>
              <a:t> </a:t>
            </a:r>
            <a:r>
              <a:rPr lang="en-US" dirty="0" smtClean="0"/>
              <a:t>I have always wanted to see the Keys.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300" y="5097360"/>
            <a:ext cx="7937095" cy="954107"/>
          </a:xfrm>
          <a:prstGeom prst="rect">
            <a:avLst/>
          </a:prstGeom>
          <a:solidFill>
            <a:srgbClr val="FEC48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connecting two main clauses, always use comma conjunction.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268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19915</TotalTime>
  <Words>1654</Words>
  <Application>Microsoft Macintosh PowerPoint</Application>
  <PresentationFormat>On-screen Show (4:3)</PresentationFormat>
  <Paragraphs>193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Conjunctions</vt:lpstr>
      <vt:lpstr>Coordinating Conjunctions</vt:lpstr>
      <vt:lpstr>F.A.N.B.O.Y.S.</vt:lpstr>
      <vt:lpstr>F.A.N.B.O.Y.S.</vt:lpstr>
      <vt:lpstr>Coordinating Conjunctions</vt:lpstr>
      <vt:lpstr>Coordinating Conjunctions </vt:lpstr>
      <vt:lpstr>Coordinating Conjunctions </vt:lpstr>
      <vt:lpstr>Coordinating Conjunctions </vt:lpstr>
      <vt:lpstr>Coordinating Conjunctions </vt:lpstr>
      <vt:lpstr>Coordinating Conjunctions </vt:lpstr>
      <vt:lpstr>Coordinating Conjunctions </vt:lpstr>
      <vt:lpstr>Coordinating Conjunctions </vt:lpstr>
      <vt:lpstr>PowerPoint Presentation</vt:lpstr>
      <vt:lpstr>PowerPoint Presentation</vt:lpstr>
      <vt:lpstr>Subordinating Conjunction</vt:lpstr>
      <vt:lpstr>Subordinating Conjunction</vt:lpstr>
      <vt:lpstr>Subordinating Conjunction</vt:lpstr>
      <vt:lpstr>Subordinating Conjunction</vt:lpstr>
      <vt:lpstr>Subordinating Conjunction</vt:lpstr>
      <vt:lpstr>Subordinating Conjunction</vt:lpstr>
      <vt:lpstr>PowerPoint Presentation</vt:lpstr>
      <vt:lpstr>PowerPoint Presentation</vt:lpstr>
      <vt:lpstr>Correlative Conjunction</vt:lpstr>
      <vt:lpstr>Correlative Conjunction</vt:lpstr>
      <vt:lpstr>PowerPoint Presentation</vt:lpstr>
      <vt:lpstr>PowerPoint Presentation</vt:lpstr>
      <vt:lpstr>Conjunctive Adverbs</vt:lpstr>
      <vt:lpstr>Conjunctive Adverbs</vt:lpstr>
      <vt:lpstr>Conjunctive Adverbs</vt:lpstr>
      <vt:lpstr>Conjunctive Adverbs</vt:lpstr>
      <vt:lpstr>Conjunctive Adverbs</vt:lpstr>
      <vt:lpstr>Conjunctive Adverbs</vt:lpstr>
      <vt:lpstr>Conjunctive Adverbs</vt:lpstr>
      <vt:lpstr>Conjunctive Adverbs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Speech</dc:title>
  <dc:creator>Christina Schneider</dc:creator>
  <cp:lastModifiedBy>Christina Schneider</cp:lastModifiedBy>
  <cp:revision>72</cp:revision>
  <dcterms:created xsi:type="dcterms:W3CDTF">2015-01-28T04:16:00Z</dcterms:created>
  <dcterms:modified xsi:type="dcterms:W3CDTF">2020-02-02T22:49:24Z</dcterms:modified>
</cp:coreProperties>
</file>